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entaur" panose="02030504050205020304" pitchFamily="18" charset="0"/>
      <p:regular r:id="rId13"/>
    </p:embeddedFont>
    <p:embeddedFont>
      <p:font typeface="Centaur Now Caption" pitchFamily="2" charset="0"/>
      <p:regular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Libre Baskerville" panose="02000000000000000000" pitchFamily="2" charset="0"/>
      <p:regular r:id="rId19"/>
    </p:embeddedFont>
    <p:embeddedFont>
      <p:font typeface="Open Sans" panose="020B0606030504020204" pitchFamily="3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228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hyperlink" Target="https://www.robots.ox.ac.uk/~vgg/data/flowers/102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5" Type="http://schemas.openxmlformats.org/officeDocument/2006/relationships/image" Target="../media/image5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svg"/><Relationship Id="rId1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10" Type="http://schemas.openxmlformats.org/officeDocument/2006/relationships/image" Target="../media/image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Centaur Now Caption" pitchFamily="2" charset="0"/>
                <a:ea typeface="Libre Baskerville" pitchFamily="34" charset="-122"/>
                <a:cs typeface="Centaur Now Caption" panose="020F0502020204030204" pitchFamily="2" charset="0"/>
              </a:rPr>
              <a:t>Flower Classification using ResNet50V2</a:t>
            </a:r>
            <a:endParaRPr lang="en-US" sz="4450" dirty="0">
              <a:latin typeface="Centaur Now Caption" pitchFamily="2" charset="0"/>
              <a:cs typeface="Centaur Now Caption" panose="020F0502020204030204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 Learning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Presented by: Khelif Abdellah and Amara Ouail Said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020" y="573405"/>
            <a:ext cx="8484751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403CCF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Conclusion &amp; Future Directions</a:t>
            </a:r>
            <a:endParaRPr lang="en-US" sz="410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9020" y="1640919"/>
            <a:ext cx="1317236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successfully developed a robust deep learning model for flower classification using ResNet50V2 and TensorFlow, achieving strong performance metrics.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9020" y="2750225"/>
            <a:ext cx="3124557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403CCF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Key Learnings</a:t>
            </a:r>
            <a:endParaRPr lang="en-US" sz="245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29020" y="3348990"/>
            <a:ext cx="63321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3CC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Transfer learning</a:t>
            </a: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with pre-trained models is highly effective for image classification tasks with limited datasets.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9020" y="4088606"/>
            <a:ext cx="63321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Strategic </a:t>
            </a:r>
            <a:r>
              <a:rPr lang="en-US" sz="1600" dirty="0">
                <a:solidFill>
                  <a:srgbClr val="403CC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augmentation</a:t>
            </a: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is crucial for model generalization and preventing overfitting.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9020" y="4828223"/>
            <a:ext cx="63321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3CC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Fine-tuning</a:t>
            </a: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deeper layers can unlock significant performance gains.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576899" y="2750225"/>
            <a:ext cx="3883700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403CCF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Potential Improvements</a:t>
            </a:r>
            <a:endParaRPr lang="en-US" sz="245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76899" y="3348990"/>
            <a:ext cx="63321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Experiment with other </a:t>
            </a: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ResNet variants</a:t>
            </a: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or different architectures (e.g., EfficientNet).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576899" y="4088606"/>
            <a:ext cx="63321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advanced </a:t>
            </a: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augmentation techniques</a:t>
            </a: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like CutMix or Mixup.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76899" y="4828223"/>
            <a:ext cx="63321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</a:t>
            </a: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interpretability techniques</a:t>
            </a: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(e.g., Grad-CAM) to understand model decisions.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76899" y="5567839"/>
            <a:ext cx="63321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Investigate real-time </a:t>
            </a: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deployment strategies</a:t>
            </a: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edge devices.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29020" y="6619875"/>
            <a:ext cx="3124557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403CCF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References</a:t>
            </a:r>
            <a:endParaRPr lang="en-US" sz="245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29020" y="7322820"/>
            <a:ext cx="131723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u="sng" dirty="0">
                <a:solidFill>
                  <a:srgbClr val="403CC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TensorFlow Documentation</a:t>
            </a: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| </a:t>
            </a:r>
            <a:r>
              <a:rPr lang="en-US" sz="1600" u="sng" dirty="0">
                <a:solidFill>
                  <a:srgbClr val="403CC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Oxford Flowers 102 Dataset</a:t>
            </a: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| Deep Learning Tutorials</a:t>
            </a:r>
            <a:endParaRPr lang="en-US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807D3C-C43A-019B-6204-1C1968D72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6664" y="7695812"/>
            <a:ext cx="2013735" cy="5337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367" y="510183"/>
            <a:ext cx="8576667" cy="579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403CCF"/>
                </a:solidFill>
                <a:latin typeface="Centaur Now Caption" pitchFamily="2" charset="0"/>
                <a:ea typeface="Liberation Serif" panose="02020603050405020304" pitchFamily="18" charset="0"/>
                <a:cs typeface="Centaur Now Caption" pitchFamily="2" charset="0"/>
              </a:rPr>
              <a:t>Introduction</a:t>
            </a:r>
            <a:r>
              <a:rPr lang="en-US" sz="3650" dirty="0">
                <a:solidFill>
                  <a:srgbClr val="403CCF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 to Image Classification</a:t>
            </a:r>
            <a:endParaRPr lang="en-US" sz="365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49367" y="1535192"/>
            <a:ext cx="7817882" cy="890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explores the fascinating world of deep learning for image classification, specifically focusing on identifying various flower species. We leverage the power of TensorFlow and a pre-trained ResNet50V2 model to achieve high accuracy.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49367" y="2592229"/>
            <a:ext cx="7817882" cy="1186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Flower classification is not just an academic exercise; it has practical applications in botany, agriculture, environmental monitoring, and even in creating intelligent visual search systems. Accurate identification contributes to biodiversity conservation and plant disease detection.</a:t>
            </a:r>
            <a:endParaRPr lang="en-US" sz="1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544" y="1090017"/>
            <a:ext cx="5060990" cy="5060990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46626" y="6350303"/>
            <a:ext cx="13331666" cy="1263610"/>
          </a:xfrm>
          <a:prstGeom prst="roundRect">
            <a:avLst>
              <a:gd name="adj" fmla="val 2203"/>
            </a:avLst>
          </a:prstGeom>
          <a:solidFill>
            <a:srgbClr val="C3C2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08" y="6486985"/>
            <a:ext cx="289917" cy="23193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42025" y="6486985"/>
            <a:ext cx="231933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Dataset Used:</a:t>
            </a:r>
            <a:endParaRPr lang="en-US" sz="180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042025" y="6858801"/>
            <a:ext cx="1248525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Oxford Flowers 102 - A comprehensive collection of flower images.</a:t>
            </a:r>
            <a:endParaRPr lang="en-US" sz="14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A5C1E6-9278-BB8B-1738-94B48103A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6664" y="7695812"/>
            <a:ext cx="2013735" cy="5337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6288"/>
            <a:ext cx="111173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Dataset Overview: Oxford Flowers 102</a:t>
            </a:r>
            <a:endParaRPr lang="en-US" sz="445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1255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102 Categories</a:t>
            </a:r>
            <a:endParaRPr lang="en-US" sz="220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6159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Diverse range of flower species.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31255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8,189 Images</a:t>
            </a:r>
            <a:endParaRPr lang="en-US" sz="220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35893" y="36159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Sufficient data for robust training.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31255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Integer Labels</a:t>
            </a:r>
            <a:endParaRPr lang="en-US" sz="220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677995" y="361592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Each category assigned a unique integer.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710232"/>
            <a:ext cx="3424357" cy="283488"/>
          </a:xfrm>
          <a:prstGeom prst="roundRect">
            <a:avLst>
              <a:gd name="adj" fmla="val 12002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710232"/>
            <a:ext cx="2739390" cy="28348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4388168" y="4710232"/>
            <a:ext cx="56423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80%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93790" y="5277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Training Data</a:t>
            </a:r>
            <a:endParaRPr lang="en-US" sz="220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93790" y="576750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model learning.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5235893" y="4710232"/>
            <a:ext cx="3469719" cy="283488"/>
          </a:xfrm>
          <a:prstGeom prst="roundRect">
            <a:avLst>
              <a:gd name="adj" fmla="val 12002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4710232"/>
            <a:ext cx="346948" cy="283488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8875633" y="4710232"/>
            <a:ext cx="51887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10%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5235893" y="5277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Validation Data</a:t>
            </a:r>
            <a:endParaRPr lang="en-US" sz="220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5235893" y="576750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hyperparameter tuning and preventing overfitting.</a:t>
            </a:r>
            <a:endParaRPr lang="en-US" sz="1750" dirty="0"/>
          </a:p>
        </p:txBody>
      </p:sp>
      <p:sp>
        <p:nvSpPr>
          <p:cNvPr id="19" name="Shape 15"/>
          <p:cNvSpPr/>
          <p:nvPr/>
        </p:nvSpPr>
        <p:spPr>
          <a:xfrm>
            <a:off x="9677995" y="4710232"/>
            <a:ext cx="3469719" cy="283488"/>
          </a:xfrm>
          <a:prstGeom prst="roundRect">
            <a:avLst>
              <a:gd name="adj" fmla="val 12002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4710232"/>
            <a:ext cx="346948" cy="283488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13317736" y="4710232"/>
            <a:ext cx="51887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10%</a:t>
            </a:r>
            <a:endParaRPr lang="en-US" sz="2200" dirty="0"/>
          </a:p>
        </p:txBody>
      </p:sp>
      <p:sp>
        <p:nvSpPr>
          <p:cNvPr id="22" name="Text 17"/>
          <p:cNvSpPr/>
          <p:nvPr/>
        </p:nvSpPr>
        <p:spPr>
          <a:xfrm>
            <a:off x="9677995" y="5277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Test Data</a:t>
            </a:r>
            <a:endParaRPr lang="en-US" sz="220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23" name="Text 18"/>
          <p:cNvSpPr/>
          <p:nvPr/>
        </p:nvSpPr>
        <p:spPr>
          <a:xfrm>
            <a:off x="9677995" y="576750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final model evaluation.</a:t>
            </a:r>
            <a:endParaRPr lang="en-US" sz="17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99F5065-42E2-D4EE-D782-C2385F3BC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6664" y="7695812"/>
            <a:ext cx="2013735" cy="5337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52" y="729020"/>
            <a:ext cx="9546074" cy="642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403CCF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Data Preprocessing &amp; Augmentation</a:t>
            </a:r>
            <a:endParaRPr lang="en-US" sz="400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19852" y="1865233"/>
            <a:ext cx="6344483" cy="987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ensure optimal model performance and generalization, raw image data undergoes critical preprocessing and augmentation steps.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9852" y="3037522"/>
            <a:ext cx="6344483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Image Resizing:</a:t>
            </a: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All images are uniformly resized to 224x224 pixels, matching the input requirements of ResNet50V2.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9852" y="3767614"/>
            <a:ext cx="6344483" cy="987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Normalization:</a:t>
            </a: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Pixel values are normalized using ResNet's specific preprocessing function, scaling them to the range [-1, 1].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9852" y="4826794"/>
            <a:ext cx="6344483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Augmentation:</a:t>
            </a: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Techniques like </a:t>
            </a: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RandomFlip</a:t>
            </a: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(horizontal and vertical), </a:t>
            </a: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RandomRotation</a:t>
            </a: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(up to 20 degrees), and </a:t>
            </a: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RandomZoom</a:t>
            </a: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(up to 20%) are applied to create synthetic variations of the training data.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9852" y="6328172"/>
            <a:ext cx="6344483" cy="987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primary purpose of augmentation is to </a:t>
            </a:r>
            <a:r>
              <a:rPr lang="en-US" sz="1600" dirty="0">
                <a:solidFill>
                  <a:srgbClr val="403CC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 overfitting</a:t>
            </a: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improve the model's ability to generalize to unseen images by introducing variability.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305" y="1875949"/>
            <a:ext cx="3082409" cy="2468166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258" y="1875949"/>
            <a:ext cx="3082409" cy="2468166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1305" y="4508659"/>
            <a:ext cx="6329243" cy="2468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001EC3-1BD9-139E-62BA-0EAC662C3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16664" y="7695812"/>
            <a:ext cx="2013735" cy="5337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0059" y="369332"/>
            <a:ext cx="9671804" cy="419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403CCF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Model Architecture: ResNet50V2 with Transfer Learning</a:t>
            </a:r>
            <a:endParaRPr lang="en-US" sz="260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70059" y="1057632"/>
            <a:ext cx="13690283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utilized a pre-trained ResNet50V2 model as the foundation for our classifier, leveraging the power of transfer learning.</a:t>
            </a: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470059" y="1423511"/>
            <a:ext cx="13690283" cy="2021919"/>
          </a:xfrm>
          <a:prstGeom prst="roundRect">
            <a:avLst>
              <a:gd name="adj" fmla="val 996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470059" y="1423511"/>
            <a:ext cx="4563428" cy="2021919"/>
          </a:xfrm>
          <a:prstGeom prst="roundRect">
            <a:avLst>
              <a:gd name="adj" fmla="val 996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604361" y="1557814"/>
            <a:ext cx="1678900" cy="209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Base Model</a:t>
            </a:r>
            <a:endParaRPr lang="en-US" sz="130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04361" y="1848088"/>
            <a:ext cx="4093369" cy="429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ResNet50V2:</a:t>
            </a: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Pretrained on the ImageNet dataset, providing robust feature extraction capabilities.</a:t>
            </a:r>
            <a:endParaRPr lang="en-US" sz="1050" dirty="0"/>
          </a:p>
        </p:txBody>
      </p:sp>
      <p:sp>
        <p:nvSpPr>
          <p:cNvPr id="8" name="Shape 6"/>
          <p:cNvSpPr/>
          <p:nvPr/>
        </p:nvSpPr>
        <p:spPr>
          <a:xfrm>
            <a:off x="5033486" y="1423511"/>
            <a:ext cx="4563428" cy="2021919"/>
          </a:xfrm>
          <a:prstGeom prst="rect">
            <a:avLst/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033486" y="1423511"/>
            <a:ext cx="15240" cy="2021919"/>
          </a:xfrm>
          <a:prstGeom prst="roundRect">
            <a:avLst>
              <a:gd name="adj" fmla="val 132203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369243" y="1557814"/>
            <a:ext cx="1678900" cy="209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Freeze Base</a:t>
            </a:r>
            <a:endParaRPr lang="en-US" sz="130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369243" y="1848088"/>
            <a:ext cx="3891915" cy="429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weights of the base ResNet50V2 model are frozen to preserve its learned features.</a:t>
            </a:r>
            <a:endParaRPr lang="en-US" sz="1050" dirty="0"/>
          </a:p>
        </p:txBody>
      </p:sp>
      <p:sp>
        <p:nvSpPr>
          <p:cNvPr id="12" name="Shape 10"/>
          <p:cNvSpPr/>
          <p:nvPr/>
        </p:nvSpPr>
        <p:spPr>
          <a:xfrm>
            <a:off x="4865608" y="2266593"/>
            <a:ext cx="335756" cy="335756"/>
          </a:xfrm>
          <a:prstGeom prst="roundRect">
            <a:avLst>
              <a:gd name="adj" fmla="val 6001"/>
            </a:avLst>
          </a:prstGeom>
          <a:solidFill>
            <a:srgbClr val="FBFAFF"/>
          </a:solidFill>
          <a:ln w="1524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9547" y="2350532"/>
            <a:ext cx="167878" cy="167878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9596914" y="1423511"/>
            <a:ext cx="4563428" cy="2021919"/>
          </a:xfrm>
          <a:prstGeom prst="rect">
            <a:avLst/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9596914" y="1423511"/>
            <a:ext cx="15240" cy="2021919"/>
          </a:xfrm>
          <a:prstGeom prst="roundRect">
            <a:avLst>
              <a:gd name="adj" fmla="val 132203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9932670" y="1557814"/>
            <a:ext cx="1678900" cy="209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Custom Top Layers</a:t>
            </a:r>
            <a:endParaRPr lang="en-US" sz="130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9932670" y="1848088"/>
            <a:ext cx="4093369" cy="429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Additional layers are added and trained specifically for flower classification: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9932670" y="2358152"/>
            <a:ext cx="4093369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GlobalAveragePooling2D:</a:t>
            </a: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Reduces spatial dimensions.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9932670" y="2619851"/>
            <a:ext cx="4093369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Dropout (0.2):</a:t>
            </a: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Regularization to prevent overfitting.</a:t>
            </a:r>
            <a:endParaRPr lang="en-US" sz="1050" dirty="0"/>
          </a:p>
        </p:txBody>
      </p:sp>
      <p:sp>
        <p:nvSpPr>
          <p:cNvPr id="20" name="Text 17"/>
          <p:cNvSpPr/>
          <p:nvPr/>
        </p:nvSpPr>
        <p:spPr>
          <a:xfrm>
            <a:off x="9932670" y="2881551"/>
            <a:ext cx="4093369" cy="429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Dense (102 units, softmax activation):</a:t>
            </a: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Output layer for 102 flower classes.</a:t>
            </a:r>
            <a:endParaRPr lang="en-US" sz="1050" dirty="0"/>
          </a:p>
        </p:txBody>
      </p:sp>
      <p:sp>
        <p:nvSpPr>
          <p:cNvPr id="21" name="Shape 18"/>
          <p:cNvSpPr/>
          <p:nvPr/>
        </p:nvSpPr>
        <p:spPr>
          <a:xfrm>
            <a:off x="9429036" y="2266593"/>
            <a:ext cx="335756" cy="335756"/>
          </a:xfrm>
          <a:prstGeom prst="roundRect">
            <a:avLst>
              <a:gd name="adj" fmla="val 6001"/>
            </a:avLst>
          </a:prstGeom>
          <a:solidFill>
            <a:srgbClr val="FBFAFF"/>
          </a:solidFill>
          <a:ln w="1524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12975" y="2350532"/>
            <a:ext cx="167878" cy="167878"/>
          </a:xfrm>
          <a:prstGeom prst="rect">
            <a:avLst/>
          </a:prstGeom>
        </p:spPr>
      </p:pic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2094" y="3596521"/>
            <a:ext cx="10646212" cy="4872395"/>
          </a:xfrm>
          <a:prstGeom prst="rect">
            <a:avLst/>
          </a:prstGeom>
        </p:spPr>
      </p:pic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53718" y="4813027"/>
            <a:ext cx="684499" cy="684499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0143872" y="7119360"/>
            <a:ext cx="1998736" cy="770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Dense (Softmax)</a:t>
            </a:r>
            <a:endParaRPr lang="en-US" sz="1350" dirty="0">
              <a:latin typeface="Centaur Now Caption" pitchFamily="2" charset="0"/>
              <a:cs typeface="Centaur Now Caption" pitchFamily="2" charset="0"/>
            </a:endParaRPr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47811" y="4814311"/>
            <a:ext cx="684499" cy="684499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624917" y="7311875"/>
            <a:ext cx="1998735" cy="385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Dropout</a:t>
            </a:r>
            <a:endParaRPr lang="en-US" sz="1350" dirty="0">
              <a:latin typeface="Centaur Now Caption" pitchFamily="2" charset="0"/>
              <a:cs typeface="Centaur Now Caption" pitchFamily="2" charset="0"/>
            </a:endParaRPr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42546" y="4814311"/>
            <a:ext cx="684499" cy="684499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5119652" y="7119360"/>
            <a:ext cx="1998736" cy="770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Global AvgPool</a:t>
            </a:r>
            <a:endParaRPr lang="en-US" sz="1350" dirty="0">
              <a:latin typeface="Centaur Now Caption" pitchFamily="2" charset="0"/>
              <a:cs typeface="Centaur Now Caption" pitchFamily="2" charset="0"/>
            </a:endParaRPr>
          </a:p>
        </p:txBody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23591" y="4814311"/>
            <a:ext cx="684499" cy="684499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2559627" y="7311875"/>
            <a:ext cx="1998736" cy="385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ResNet50V2</a:t>
            </a:r>
            <a:endParaRPr lang="en-US" sz="1350" dirty="0">
              <a:latin typeface="Centaur Now Caption" pitchFamily="2" charset="0"/>
              <a:cs typeface="Centaur Now Caption" pitchFamily="2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67E3C0A-A019-60D9-E88D-32D94216F35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16664" y="7695812"/>
            <a:ext cx="2013735" cy="5337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5195" y="475536"/>
            <a:ext cx="6439376" cy="540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403CCF"/>
                </a:solidFill>
                <a:latin typeface="Centaur" panose="02030504050205020304" pitchFamily="18" charset="0"/>
                <a:ea typeface="Libre Baskerville" pitchFamily="34" charset="-122"/>
                <a:cs typeface="Centaur Now Caption" pitchFamily="2" charset="0"/>
              </a:rPr>
              <a:t>Key Deep Learning Concepts</a:t>
            </a:r>
            <a:endParaRPr lang="en-US" sz="3400" dirty="0">
              <a:latin typeface="Centaur" panose="02030504050205020304" pitchFamily="18" charset="0"/>
              <a:cs typeface="Centaur Now Caption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05195" y="1620917"/>
            <a:ext cx="6623566" cy="1555194"/>
          </a:xfrm>
          <a:prstGeom prst="roundRect">
            <a:avLst>
              <a:gd name="adj" fmla="val 7056"/>
            </a:avLst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95" y="1598057"/>
            <a:ext cx="6623566" cy="9144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1361599"/>
            <a:ext cx="518755" cy="518755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13155" y="1517213"/>
            <a:ext cx="207407" cy="20740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00933" y="2053233"/>
            <a:ext cx="2161580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Softmax Activation</a:t>
            </a:r>
            <a:endParaRPr lang="en-US" sz="170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800933" y="2427208"/>
            <a:ext cx="6232088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Converts raw model outputs (logits) into a probability distribution, indicating the likelihood of an image belonging to each flower class.</a:t>
            </a:r>
            <a:endParaRPr lang="en-US" sz="1350" dirty="0"/>
          </a:p>
        </p:txBody>
      </p:sp>
      <p:sp>
        <p:nvSpPr>
          <p:cNvPr id="9" name="Shape 4"/>
          <p:cNvSpPr/>
          <p:nvPr/>
        </p:nvSpPr>
        <p:spPr>
          <a:xfrm>
            <a:off x="7401639" y="1620917"/>
            <a:ext cx="6623566" cy="1555194"/>
          </a:xfrm>
          <a:prstGeom prst="roundRect">
            <a:avLst>
              <a:gd name="adj" fmla="val 7056"/>
            </a:avLst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639" y="1598057"/>
            <a:ext cx="6623566" cy="9144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3985" y="1361599"/>
            <a:ext cx="518755" cy="518755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09600" y="1517213"/>
            <a:ext cx="207407" cy="207407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597378" y="2053233"/>
            <a:ext cx="4165402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Convolutional Neural Network (CNN)</a:t>
            </a:r>
            <a:endParaRPr lang="en-US" sz="170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14" name="Text 6"/>
          <p:cNvSpPr/>
          <p:nvPr/>
        </p:nvSpPr>
        <p:spPr>
          <a:xfrm>
            <a:off x="7597378" y="2427208"/>
            <a:ext cx="6232088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class of deep neural networks, highly effective for image processing tasks by automatically learning hierarchical features.</a:t>
            </a:r>
            <a:endParaRPr lang="en-US" sz="1350" dirty="0"/>
          </a:p>
        </p:txBody>
      </p:sp>
      <p:sp>
        <p:nvSpPr>
          <p:cNvPr id="15" name="Shape 7"/>
          <p:cNvSpPr/>
          <p:nvPr/>
        </p:nvSpPr>
        <p:spPr>
          <a:xfrm>
            <a:off x="605195" y="3608308"/>
            <a:ext cx="6623566" cy="1831777"/>
          </a:xfrm>
          <a:prstGeom prst="roundRect">
            <a:avLst>
              <a:gd name="adj" fmla="val 5990"/>
            </a:avLst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95" y="3585448"/>
            <a:ext cx="6623566" cy="91440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3348990"/>
            <a:ext cx="518755" cy="518755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13155" y="3504605"/>
            <a:ext cx="207407" cy="207407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800933" y="4040624"/>
            <a:ext cx="2161580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Transfer Learning</a:t>
            </a:r>
            <a:endParaRPr lang="en-US" sz="170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20" name="Text 9"/>
          <p:cNvSpPr/>
          <p:nvPr/>
        </p:nvSpPr>
        <p:spPr>
          <a:xfrm>
            <a:off x="800933" y="4414599"/>
            <a:ext cx="6232088" cy="829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Leveraging knowledge from a model pre-trained on a large dataset (e.g., ImageNet) to a new, related task. Significantly reduces training time and data requirements.</a:t>
            </a:r>
            <a:endParaRPr lang="en-US" sz="1350" dirty="0"/>
          </a:p>
        </p:txBody>
      </p:sp>
      <p:sp>
        <p:nvSpPr>
          <p:cNvPr id="21" name="Shape 10"/>
          <p:cNvSpPr/>
          <p:nvPr/>
        </p:nvSpPr>
        <p:spPr>
          <a:xfrm>
            <a:off x="7401639" y="3608308"/>
            <a:ext cx="6623566" cy="1831777"/>
          </a:xfrm>
          <a:prstGeom prst="roundRect">
            <a:avLst>
              <a:gd name="adj" fmla="val 5990"/>
            </a:avLst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639" y="3585448"/>
            <a:ext cx="6623566" cy="91440"/>
          </a:xfrm>
          <a:prstGeom prst="rect">
            <a:avLst/>
          </a:prstGeom>
        </p:spPr>
      </p:pic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3985" y="3348990"/>
            <a:ext cx="518755" cy="518755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09600" y="3504605"/>
            <a:ext cx="207407" cy="207407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>
            <a:off x="7597378" y="4040624"/>
            <a:ext cx="2161580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Data Augmentation</a:t>
            </a:r>
            <a:endParaRPr lang="en-US" sz="170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26" name="Text 12"/>
          <p:cNvSpPr/>
          <p:nvPr/>
        </p:nvSpPr>
        <p:spPr>
          <a:xfrm>
            <a:off x="7597378" y="4414599"/>
            <a:ext cx="6232088" cy="829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Generating diverse training examples by applying random transformations (rotation, flip, zoom) to existing images. Prevents overfitting and improves generalization.</a:t>
            </a:r>
            <a:endParaRPr lang="en-US" sz="1350" dirty="0"/>
          </a:p>
        </p:txBody>
      </p:sp>
      <p:sp>
        <p:nvSpPr>
          <p:cNvPr id="27" name="Shape 13"/>
          <p:cNvSpPr/>
          <p:nvPr/>
        </p:nvSpPr>
        <p:spPr>
          <a:xfrm>
            <a:off x="605195" y="5829181"/>
            <a:ext cx="6499027" cy="1731050"/>
          </a:xfrm>
          <a:prstGeom prst="roundRect">
            <a:avLst>
              <a:gd name="adj" fmla="val 1499"/>
            </a:avLst>
          </a:prstGeom>
          <a:solidFill>
            <a:srgbClr val="C3C2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8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8073" y="6061829"/>
            <a:ext cx="270153" cy="216098"/>
          </a:xfrm>
          <a:prstGeom prst="rect">
            <a:avLst/>
          </a:prstGeom>
        </p:spPr>
      </p:pic>
      <p:sp>
        <p:nvSpPr>
          <p:cNvPr id="29" name="Text 14"/>
          <p:cNvSpPr/>
          <p:nvPr/>
        </p:nvSpPr>
        <p:spPr>
          <a:xfrm>
            <a:off x="1221105" y="6045279"/>
            <a:ext cx="2161580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TensorFlow</a:t>
            </a:r>
            <a:endParaRPr lang="en-US" sz="170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30" name="Text 15"/>
          <p:cNvSpPr/>
          <p:nvPr/>
        </p:nvSpPr>
        <p:spPr>
          <a:xfrm>
            <a:off x="1221105" y="6488430"/>
            <a:ext cx="5710237" cy="829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open-source machine learning platform, offering a comprehensive ecosystem of tools, libraries, and community resources for building and deploying ML-powered applications.</a:t>
            </a:r>
            <a:endParaRPr lang="en-US" sz="1350" dirty="0"/>
          </a:p>
        </p:txBody>
      </p:sp>
      <p:sp>
        <p:nvSpPr>
          <p:cNvPr id="31" name="Shape 16"/>
          <p:cNvSpPr/>
          <p:nvPr/>
        </p:nvSpPr>
        <p:spPr>
          <a:xfrm>
            <a:off x="7533799" y="5829181"/>
            <a:ext cx="6499027" cy="1731050"/>
          </a:xfrm>
          <a:prstGeom prst="roundRect">
            <a:avLst>
              <a:gd name="adj" fmla="val 1499"/>
            </a:avLst>
          </a:prstGeom>
          <a:solidFill>
            <a:srgbClr val="C3C2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2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06678" y="6061829"/>
            <a:ext cx="270153" cy="216098"/>
          </a:xfrm>
          <a:prstGeom prst="rect">
            <a:avLst/>
          </a:prstGeom>
        </p:spPr>
      </p:pic>
      <p:sp>
        <p:nvSpPr>
          <p:cNvPr id="33" name="Text 17"/>
          <p:cNvSpPr/>
          <p:nvPr/>
        </p:nvSpPr>
        <p:spPr>
          <a:xfrm>
            <a:off x="8149709" y="6045279"/>
            <a:ext cx="2161580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Keras</a:t>
            </a:r>
            <a:endParaRPr lang="en-US" sz="170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34" name="Text 18"/>
          <p:cNvSpPr/>
          <p:nvPr/>
        </p:nvSpPr>
        <p:spPr>
          <a:xfrm>
            <a:off x="8149709" y="6488430"/>
            <a:ext cx="5710237" cy="829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high-level neural networks API, written in Python and capable of running on top of TensorFlow, CNTK, or Theano. Designed for fast experimentation.</a:t>
            </a:r>
            <a:endParaRPr lang="en-US" sz="135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19AC5E5-3F54-8DB6-1865-54501D3D95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16664" y="7695812"/>
            <a:ext cx="2013735" cy="5337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685" y="651748"/>
            <a:ext cx="5112663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403CCF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Training Process</a:t>
            </a:r>
            <a:endParaRPr lang="en-US" sz="400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15685" y="1699736"/>
            <a:ext cx="204430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85" y="2024420"/>
            <a:ext cx="6497241" cy="22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5685" y="2172295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Optimizer: Adam</a:t>
            </a:r>
            <a:endParaRPr lang="en-US" sz="200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15685" y="2614374"/>
            <a:ext cx="6497241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adaptive learning rate optimization algorithm for stochastic gradient descent, known for its efficiency.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417356" y="1699736"/>
            <a:ext cx="204430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356" y="2024420"/>
            <a:ext cx="6497360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17356" y="2172295"/>
            <a:ext cx="608647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Loss Function: SparseCategoricalCrossentropy</a:t>
            </a:r>
            <a:endParaRPr lang="en-US" sz="200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417356" y="2614374"/>
            <a:ext cx="6497360" cy="98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Suitable for multi-class classification problems with integer labels, calculating the difference between predicted probabilities and true labels.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715685" y="3953708"/>
            <a:ext cx="204430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6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85" y="4258032"/>
            <a:ext cx="6497241" cy="22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15685" y="4426268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Metrics: Accuracy</a:t>
            </a:r>
            <a:endParaRPr lang="en-US" sz="200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715685" y="4868347"/>
            <a:ext cx="6497241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primary metric used to evaluate model performance, indicating the proportion of correctly classified images.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7417356" y="3953708"/>
            <a:ext cx="204430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6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356" y="4258032"/>
            <a:ext cx="6497360" cy="228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17356" y="4426268"/>
            <a:ext cx="306895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EarlyStopping Callback</a:t>
            </a:r>
            <a:endParaRPr lang="en-US" sz="200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7417356" y="4868347"/>
            <a:ext cx="6497360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Monitors validation loss and stops training if it doesn't improve for a specified number of epochs, preventing overfitting.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1022390" y="6136124"/>
            <a:ext cx="12892326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Initial Training:</a:t>
            </a: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Only the newly added custom layers (top layers) are trained for faster convergence.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1022390" y="6693337"/>
            <a:ext cx="12892326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Fine-tuning:</a:t>
            </a: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After initial training, the last 30 layers of the ResNet50V2 base model are unfrozen and trained with a very low learning rate to subtly adjust features and improve performance further.</a:t>
            </a:r>
            <a:endParaRPr lang="en-US" sz="1600" dirty="0"/>
          </a:p>
        </p:txBody>
      </p:sp>
      <p:sp>
        <p:nvSpPr>
          <p:cNvPr id="21" name="Shape 15"/>
          <p:cNvSpPr/>
          <p:nvPr/>
        </p:nvSpPr>
        <p:spPr>
          <a:xfrm>
            <a:off x="715685" y="5865257"/>
            <a:ext cx="22860" cy="1671638"/>
          </a:xfrm>
          <a:prstGeom prst="rect">
            <a:avLst/>
          </a:prstGeom>
          <a:solidFill>
            <a:srgbClr val="403CC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F75CBB-9583-4157-AACE-FD7245C1F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6664" y="7695812"/>
            <a:ext cx="2013735" cy="5337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4584" y="380762"/>
            <a:ext cx="5608439" cy="432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403CCF"/>
                </a:solidFill>
                <a:latin typeface="Centaur" panose="02030504050205020304" pitchFamily="18" charset="0"/>
                <a:ea typeface="Libre Baskerville" pitchFamily="34" charset="-122"/>
                <a:cs typeface="Centaur Now Caption" pitchFamily="2" charset="0"/>
              </a:rPr>
              <a:t>Results &amp; Performance Analysis</a:t>
            </a:r>
            <a:endParaRPr lang="en-US" sz="2700" dirty="0">
              <a:latin typeface="Centaur" panose="02030504050205020304" pitchFamily="18" charset="0"/>
              <a:cs typeface="Centaur Now Caption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84584" y="1090493"/>
            <a:ext cx="13661231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training process yielded encouraging results, demonstrating the effectiveness of the chosen architecture and training strategy.</a:t>
            </a: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484584" y="1536859"/>
            <a:ext cx="6162199" cy="172998"/>
          </a:xfrm>
          <a:prstGeom prst="roundRect">
            <a:avLst>
              <a:gd name="adj" fmla="val 1200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84" y="1536859"/>
            <a:ext cx="5699998" cy="17299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750606" y="1536859"/>
            <a:ext cx="478036" cy="172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92.5%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84584" y="1882854"/>
            <a:ext cx="1756172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Validation Accuracy</a:t>
            </a:r>
            <a:endParaRPr lang="en-US" sz="135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84584" y="2182177"/>
            <a:ext cx="674405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Achieved on unseen validation data.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7401639" y="1536859"/>
            <a:ext cx="6290786" cy="172998"/>
          </a:xfrm>
          <a:prstGeom prst="roundRect">
            <a:avLst>
              <a:gd name="adj" fmla="val 1200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639" y="1536859"/>
            <a:ext cx="13097" cy="17299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3796248" y="1536859"/>
            <a:ext cx="349568" cy="172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0.21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7401639" y="1882854"/>
            <a:ext cx="1730931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Validation Loss</a:t>
            </a:r>
            <a:endParaRPr lang="en-US" sz="135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7401639" y="2182177"/>
            <a:ext cx="6744176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Indicating good model generalization.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484584" y="2697837"/>
            <a:ext cx="2077164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03CCF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Observations</a:t>
            </a:r>
            <a:endParaRPr lang="en-US" sz="160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484584" y="3095982"/>
            <a:ext cx="6661785" cy="44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Augmentation:</a:t>
            </a: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Significantly contributed to the model's robustness and ability to generalize, mitigating overfitting.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484584" y="3587353"/>
            <a:ext cx="6661785" cy="44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Fine-tuning:</a:t>
            </a: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Unfreezing and training the deeper layers of ResNet50V2 led to a noticeable boost in accuracy, capturing more nuanced features.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484584" y="4078724"/>
            <a:ext cx="6661785" cy="44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model showed consistent performance between training and validation sets, indicating a well-balanced training process.</a:t>
            </a:r>
            <a:endParaRPr lang="en-US" sz="1050" dirty="0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736" y="2486619"/>
            <a:ext cx="6661785" cy="52091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9EBF61-446D-2651-2152-C50CDC23F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16664" y="7695812"/>
            <a:ext cx="2013735" cy="5337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655" y="589240"/>
            <a:ext cx="7486769" cy="628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403CCF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Model Saving &amp; Deployment</a:t>
            </a:r>
            <a:endParaRPr lang="en-US" sz="395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90655" y="1519833"/>
            <a:ext cx="7735491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After successful training, the final model is saved for future use and potential deployment.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90655" y="2390061"/>
            <a:ext cx="7735491" cy="623649"/>
          </a:xfrm>
          <a:prstGeom prst="roundRect">
            <a:avLst>
              <a:gd name="adj" fmla="val 4840"/>
            </a:avLst>
          </a:prstGeom>
          <a:solidFill>
            <a:srgbClr val="EEE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180653" y="2390061"/>
            <a:ext cx="7755493" cy="623649"/>
          </a:xfrm>
          <a:prstGeom prst="roundRect">
            <a:avLst>
              <a:gd name="adj" fmla="val 4840"/>
            </a:avLst>
          </a:prstGeom>
          <a:solidFill>
            <a:srgbClr val="EEE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381869" y="2540913"/>
            <a:ext cx="7353062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model.save("flower_model.h5")</a:t>
            </a:r>
            <a:endParaRPr lang="en-US" sz="1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0655" y="3240048"/>
            <a:ext cx="503039" cy="50303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945154" y="3359468"/>
            <a:ext cx="251543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Inference</a:t>
            </a:r>
            <a:endParaRPr lang="en-US" sz="195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945154" y="3794641"/>
            <a:ext cx="6980992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saved model can be loaded and used to classify new, unseen flower images with high confidence.</a:t>
            </a:r>
            <a:endParaRPr lang="en-US" sz="15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90655" y="4840962"/>
            <a:ext cx="503039" cy="50303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945154" y="4960382"/>
            <a:ext cx="251543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App Deployment</a:t>
            </a:r>
            <a:endParaRPr lang="en-US" sz="195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6945154" y="5395555"/>
            <a:ext cx="6980992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Potential for integration into a mobile application or web service, allowing users to identify flowers from photos.</a:t>
            </a:r>
            <a:endParaRPr lang="en-US" sz="15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0655" y="6441877"/>
            <a:ext cx="503039" cy="50303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945154" y="6561296"/>
            <a:ext cx="251543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Centaur Now Caption" pitchFamily="2" charset="0"/>
                <a:ea typeface="Libre Baskerville" pitchFamily="34" charset="-122"/>
                <a:cs typeface="Centaur Now Caption" pitchFamily="2" charset="0"/>
              </a:rPr>
              <a:t>API Integration</a:t>
            </a:r>
            <a:endParaRPr lang="en-US" sz="1950" dirty="0">
              <a:latin typeface="Centaur Now Caption" pitchFamily="2" charset="0"/>
              <a:cs typeface="Centaur Now Caption" pitchFamily="2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6945154" y="6996470"/>
            <a:ext cx="6980992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Exposing the model as an API endpoint for other applications or researchers to utilize its classification capabilities.</a:t>
            </a:r>
            <a:endParaRPr lang="en-US" sz="15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4E3303-0AFE-C286-986C-8F3574805B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16664" y="7695812"/>
            <a:ext cx="2013735" cy="5337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1043</Words>
  <Application>Microsoft Office PowerPoint</Application>
  <PresentationFormat>Custom</PresentationFormat>
  <Paragraphs>117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Open Sans</vt:lpstr>
      <vt:lpstr>Centaur</vt:lpstr>
      <vt:lpstr>Consolas</vt:lpstr>
      <vt:lpstr>Centaur Now Caption</vt:lpstr>
      <vt:lpstr>Arial</vt:lpstr>
      <vt:lpstr>Libre Baskerville</vt:lpstr>
      <vt:lpstr>Libre Baskerville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Wael Said</cp:lastModifiedBy>
  <cp:revision>8</cp:revision>
  <dcterms:created xsi:type="dcterms:W3CDTF">2025-12-13T19:09:52Z</dcterms:created>
  <dcterms:modified xsi:type="dcterms:W3CDTF">2025-12-13T19:22:21Z</dcterms:modified>
</cp:coreProperties>
</file>